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7" r:id="rId8"/>
    <p:sldId id="268" r:id="rId9"/>
    <p:sldId id="266" r:id="rId10"/>
  </p:sldIdLst>
  <p:sldSz cx="9144000" cy="6858000" type="screen4x3"/>
  <p:notesSz cx="6858000" cy="9144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42" autoAdjust="0"/>
    <p:restoredTop sz="94607" autoAdjust="0"/>
  </p:normalViewPr>
  <p:slideViewPr>
    <p:cSldViewPr>
      <p:cViewPr varScale="1">
        <p:scale>
          <a:sx n="124" d="100"/>
          <a:sy n="124" d="100"/>
        </p:scale>
        <p:origin x="1952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tr-TR"/>
              <a:t>Asıl alt başlık stilini düzenlemek için tıklatın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507ECE0-A164-E04B-A76E-CA3B4B621E9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62CAD89-8586-EE47-9B41-3148119E3A5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7C19B9D-D6CC-2644-8344-18FA07DE885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BE0F6C-2EE9-A645-9A2E-B8749AEC68D5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752124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3B680A5-FA88-5844-9660-7D504BC5E08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CC2D5BC-7141-6747-921A-686A5F9D757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01EDAEB-0348-E84C-9EF1-7917A70D1C7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A9EFC1-4AB8-7A42-87A2-524FC4FA7098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51070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8AEB49D-BB65-6741-9C5E-A4082F0253E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529DB08-B76D-2340-B57E-01378D6AF39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2311BEE-C22C-7847-AF27-69CCE9B8F95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1382F6-98CF-454E-8881-55F341CB69D7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652607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F1082E5-AF02-5A41-B420-0A9189B8A92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DFC53E9-6968-FE4B-B690-02F659E0448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4B98808-0E11-2F4A-8ED4-EA67440D934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A01AA0-F16A-3B44-83F2-218C4AFF2E24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831174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B01CC29-ADAF-244B-9768-9ADDE80BD5D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30B02EF-DDBF-6C48-A7D6-EC048D1B9BF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1199FE3-A320-F540-81A7-2A0F46EF522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8480C4-ABB2-CE47-9E68-631216CDC31D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032241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C34C77-1DD3-384D-A634-526EC560FD6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C3C03B-308C-1649-A416-2548B808B32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59474B-18B4-9541-8624-430438322B2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169170-6D50-6D47-9FDD-97FC1B89E981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172267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DA91209-FBDB-9A47-8C18-BDE69F5C92D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E3A6E3A-6708-0B48-8A88-0F4FEFC0D21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730CF08-B31A-0846-B327-5BEC1D520E9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A2840B-967C-3345-A2D8-0AD349B8ADAA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305284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FE632DA-46A0-4A49-A552-7FF70E6B7C7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C556BA8-BED3-5A41-B1CC-015ACD08457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6987CE3-5B22-B245-96DE-0E2F7887D0E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2F4E1F-358A-8A4E-91A7-0FC006997418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742562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F62C7A9E-44FB-3F49-941E-89CB466484F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C1D5542-BE4C-EF42-9DA3-082C00B94C0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FF53615-9AFA-A347-B0FF-01A04D9784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A934A2-B897-0F4A-96F5-EBF5044B881F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844335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A75624-CCAB-7546-AE1D-9C462166C03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C2AFF1-D685-584A-9A45-F00C6A3A318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C96B8F-AECF-2842-90B5-AD5EC7B9A47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F5AD38-D7ED-8E46-82D5-A22CB887E562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54747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tr-TR" noProof="0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452041-109D-1B44-873B-8FD4490EDC6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423488-4882-4440-9BF0-2CF0687BF4D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C12732-0777-3B41-8E0B-92F0F1208D6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D24BD2-AB8C-8849-BFB1-D4273F13496C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097203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9DA7D8C-5FA7-A940-B26F-3275CA9203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cambiar el estilo de título	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38EFABC2-6501-D64A-A0F0-721204F31B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modificar el estilo de texto del patrón</a:t>
            </a:r>
          </a:p>
          <a:p>
            <a:pPr lvl="1"/>
            <a:r>
              <a:rPr lang="es-ES" altLang="en-US"/>
              <a:t>Segundo nivel</a:t>
            </a:r>
          </a:p>
          <a:p>
            <a:pPr lvl="2"/>
            <a:r>
              <a:rPr lang="es-ES" altLang="en-US"/>
              <a:t>Tercer nivel</a:t>
            </a:r>
          </a:p>
          <a:p>
            <a:pPr lvl="3"/>
            <a:r>
              <a:rPr lang="es-ES" altLang="en-US"/>
              <a:t>Cuarto nivel</a:t>
            </a:r>
          </a:p>
          <a:p>
            <a:pPr lvl="4"/>
            <a:r>
              <a:rPr lang="es-ES" altLang="en-US"/>
              <a:t>Quinto nivel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71763FFA-7101-884F-8954-788C72EE6AF7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74321EAF-28CD-C44B-8E4B-60E53981212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735A129-E923-EE40-8276-EAC73CD92A6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3EBE696E-CA07-D74B-AD56-0AF808EF56B4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-MBb86lTDcI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5">
            <a:extLst>
              <a:ext uri="{FF2B5EF4-FFF2-40B4-BE49-F238E27FC236}">
                <a16:creationId xmlns:a16="http://schemas.microsoft.com/office/drawing/2014/main" id="{155B862B-3F83-DA43-98A3-73A0707E3CC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27088" y="446088"/>
            <a:ext cx="7772400" cy="1470025"/>
          </a:xfrm>
        </p:spPr>
        <p:txBody>
          <a:bodyPr/>
          <a:lstStyle/>
          <a:p>
            <a:pPr eaLnBrk="1" hangingPunct="1"/>
            <a:r>
              <a:rPr lang="es-UY" altLang="en-US" sz="3200">
                <a:solidFill>
                  <a:schemeClr val="tx1"/>
                </a:solidFill>
              </a:rPr>
              <a:t>SECURITY FOR NETWORKED SYSTEMS</a:t>
            </a:r>
            <a:endParaRPr lang="es-ES" altLang="en-US" sz="3200">
              <a:solidFill>
                <a:schemeClr val="tx1"/>
              </a:solidFill>
            </a:endParaRPr>
          </a:p>
        </p:txBody>
      </p:sp>
      <p:sp>
        <p:nvSpPr>
          <p:cNvPr id="13314" name="Google Shape;55;p13">
            <a:extLst>
              <a:ext uri="{FF2B5EF4-FFF2-40B4-BE49-F238E27FC236}">
                <a16:creationId xmlns:a16="http://schemas.microsoft.com/office/drawing/2014/main" id="{66031F09-967C-CD4C-8233-58266B774D8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11150" y="2205038"/>
            <a:ext cx="8521700" cy="1700212"/>
          </a:xfrm>
        </p:spPr>
        <p:txBody>
          <a:bodyPr lIns="91425" tIns="91425" rIns="91425" bIns="91425"/>
          <a:lstStyle/>
          <a:p>
            <a:pPr>
              <a:spcBef>
                <a:spcPct val="0"/>
              </a:spcBef>
            </a:pPr>
            <a:r>
              <a:rPr lang="en-US" altLang="en-US" sz="2000"/>
              <a:t>Final Project</a:t>
            </a:r>
          </a:p>
          <a:p>
            <a:pPr>
              <a:spcBef>
                <a:spcPct val="0"/>
              </a:spcBef>
            </a:pPr>
            <a:endParaRPr lang="en-US" altLang="en-US" sz="2000"/>
          </a:p>
          <a:p>
            <a:pPr>
              <a:spcBef>
                <a:spcPct val="0"/>
              </a:spcBef>
            </a:pPr>
            <a:r>
              <a:rPr lang="en-US" altLang="en-US" sz="3600"/>
              <a:t>IMAGE TRAGICK</a:t>
            </a:r>
          </a:p>
          <a:p>
            <a:pPr>
              <a:spcBef>
                <a:spcPct val="0"/>
              </a:spcBef>
            </a:pPr>
            <a:r>
              <a:rPr lang="en-US" altLang="en-US" sz="2000"/>
              <a:t>(CVE-2016-3714)</a:t>
            </a:r>
          </a:p>
          <a:p>
            <a:pPr>
              <a:spcBef>
                <a:spcPct val="0"/>
              </a:spcBef>
            </a:pPr>
            <a:endParaRPr lang="en-US" altLang="en-US" sz="3600"/>
          </a:p>
          <a:p>
            <a:pPr>
              <a:spcBef>
                <a:spcPct val="0"/>
              </a:spcBef>
            </a:pPr>
            <a:endParaRPr lang="en-US" altLang="en-US" sz="2000"/>
          </a:p>
        </p:txBody>
      </p:sp>
      <p:sp>
        <p:nvSpPr>
          <p:cNvPr id="13315" name="Google Shape;56;p13">
            <a:extLst>
              <a:ext uri="{FF2B5EF4-FFF2-40B4-BE49-F238E27FC236}">
                <a16:creationId xmlns:a16="http://schemas.microsoft.com/office/drawing/2014/main" id="{E1859214-E17C-944A-831A-0349A52EF0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2725" y="3716338"/>
            <a:ext cx="3746500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en-US">
                <a:solidFill>
                  <a:srgbClr val="000000"/>
                </a:solidFill>
              </a:rPr>
              <a:t>By</a:t>
            </a:r>
          </a:p>
          <a:p>
            <a:pPr algn="r" eaLnBrk="1" hangingPunct="1"/>
            <a:r>
              <a:rPr lang="en-US" altLang="en-US">
                <a:solidFill>
                  <a:srgbClr val="000000"/>
                </a:solidFill>
              </a:rPr>
              <a:t>Haritha Damarla</a:t>
            </a:r>
          </a:p>
          <a:p>
            <a:pPr algn="r" eaLnBrk="1" hangingPunct="1"/>
            <a:r>
              <a:rPr lang="en-US" altLang="en-US">
                <a:solidFill>
                  <a:srgbClr val="000000"/>
                </a:solidFill>
              </a:rPr>
              <a:t>Prashanth Swargam</a:t>
            </a:r>
            <a:endParaRPr lang="en-US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>
            <a:extLst>
              <a:ext uri="{FF2B5EF4-FFF2-40B4-BE49-F238E27FC236}">
                <a16:creationId xmlns:a16="http://schemas.microsoft.com/office/drawing/2014/main" id="{047E276D-FD97-F844-BE1D-1CB3D4C990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700088" y="333375"/>
            <a:ext cx="8229601" cy="1143000"/>
          </a:xfrm>
        </p:spPr>
        <p:txBody>
          <a:bodyPr/>
          <a:lstStyle/>
          <a:p>
            <a:pPr eaLnBrk="1" hangingPunct="1"/>
            <a:r>
              <a:rPr lang="tr-TR" altLang="en-US" sz="3600">
                <a:solidFill>
                  <a:schemeClr val="tx1"/>
                </a:solidFill>
              </a:rPr>
              <a:t>         Remote Code Execution</a:t>
            </a:r>
            <a:br>
              <a:rPr lang="tr-TR" altLang="en-US" sz="3600">
                <a:solidFill>
                  <a:schemeClr val="tx1"/>
                </a:solidFill>
              </a:rPr>
            </a:br>
            <a:r>
              <a:rPr lang="tr-TR" altLang="en-US" sz="3600">
                <a:solidFill>
                  <a:schemeClr val="tx1"/>
                </a:solidFill>
              </a:rPr>
              <a:t>          ImageMagick - Tragick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5C340F0E-0C35-FF41-BCF6-A3DB3AE014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787525"/>
            <a:ext cx="8229600" cy="4525963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dirty="0"/>
              <a:t>Ability of an attacker to access the remote system and perform arbitrary code execution</a:t>
            </a:r>
          </a:p>
          <a:p>
            <a:pPr marL="0" indent="0" eaLnBrk="1" hangingPunct="1">
              <a:buFontTx/>
              <a:buNone/>
              <a:defRPr/>
            </a:pPr>
            <a:endParaRPr lang="en-US" sz="2400" dirty="0"/>
          </a:p>
          <a:p>
            <a:pPr eaLnBrk="1" hangingPunct="1">
              <a:defRPr/>
            </a:pPr>
            <a:r>
              <a:rPr lang="en-US" sz="2400" dirty="0"/>
              <a:t>ImageMagick is a software used to process images (conversion from one format to another, resizing, </a:t>
            </a:r>
            <a:r>
              <a:rPr lang="en-US" sz="2400" dirty="0" err="1"/>
              <a:t>etc</a:t>
            </a:r>
            <a:r>
              <a:rPr lang="en-US" sz="2400" dirty="0"/>
              <a:t>)</a:t>
            </a:r>
          </a:p>
          <a:p>
            <a:pPr marL="0" indent="0" eaLnBrk="1" hangingPunct="1">
              <a:buFontTx/>
              <a:buNone/>
              <a:defRPr/>
            </a:pPr>
            <a:endParaRPr lang="en-US" sz="2400" dirty="0"/>
          </a:p>
          <a:p>
            <a:pPr eaLnBrk="1" hangingPunct="1">
              <a:defRPr/>
            </a:pPr>
            <a:r>
              <a:rPr lang="en-US" sz="2400" dirty="0"/>
              <a:t>ImageTragick is the vulnerability that is found in ImageMagick software, which lead attackers to perform Remote Code Execution</a:t>
            </a:r>
            <a:endParaRPr lang="tr-TR" altLang="en-US" sz="2400" dirty="0"/>
          </a:p>
        </p:txBody>
      </p:sp>
      <p:pic>
        <p:nvPicPr>
          <p:cNvPr id="14339" name="Picture 2">
            <a:extLst>
              <a:ext uri="{FF2B5EF4-FFF2-40B4-BE49-F238E27FC236}">
                <a16:creationId xmlns:a16="http://schemas.microsoft.com/office/drawing/2014/main" id="{7922205E-3B10-E849-8B57-6B0A3EB2E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038" y="82550"/>
            <a:ext cx="1593850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EAF9263C-B4DD-3B49-A1FB-3AB11C5DB5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Problem -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92D88-4D46-2546-86B7-62151218D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000" dirty="0"/>
              <a:t>Replicate Remote Code Execution through vulnerability in ImageMagick</a:t>
            </a:r>
          </a:p>
          <a:p>
            <a:pPr marL="0" indent="0">
              <a:buFontTx/>
              <a:buNone/>
              <a:defRPr/>
            </a:pPr>
            <a:endParaRPr lang="en-US" sz="2000" dirty="0"/>
          </a:p>
          <a:p>
            <a:pPr>
              <a:defRPr/>
            </a:pPr>
            <a:r>
              <a:rPr lang="en-US" sz="2000" dirty="0"/>
              <a:t>CVE-2016-3714 – ImageTragick – One of the top 10 vulnerabilities in 2016</a:t>
            </a:r>
          </a:p>
          <a:p>
            <a:pPr marL="0" indent="0">
              <a:buFontTx/>
              <a:buNone/>
              <a:defRPr/>
            </a:pPr>
            <a:endParaRPr lang="en-US" sz="2000" dirty="0"/>
          </a:p>
          <a:p>
            <a:pPr>
              <a:defRPr/>
            </a:pPr>
            <a:r>
              <a:rPr lang="en-US" sz="2000" dirty="0"/>
              <a:t>Remote Code Execution is observed in versions older and including 6.8.4-10 of ImageMagick.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B236BB7E-381E-274A-977B-02533A93C5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Working of ImageMagick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B9BC6-6DE3-E043-8BC6-5491913DA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1438"/>
            <a:ext cx="8229600" cy="45259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ImageMagick parses all the images in the form of Magic Vector Graphics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It contains its features in the form of delegates – </a:t>
            </a:r>
            <a:r>
              <a:rPr lang="en-US" sz="2000" dirty="0" err="1"/>
              <a:t>delegates.xml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  <a:defRPr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Images can use this features in their Magic Vector Graphics by invoking delegates.</a:t>
            </a:r>
          </a:p>
          <a:p>
            <a:pPr marL="0" indent="0">
              <a:buFontTx/>
              <a:buNone/>
              <a:defRPr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Usability and restrictions on delegates are defined by policies – </a:t>
            </a:r>
            <a:r>
              <a:rPr lang="en-US" sz="2000" dirty="0" err="1"/>
              <a:t>policy.xml</a:t>
            </a:r>
            <a:endParaRPr lang="en-US" sz="2000" dirty="0"/>
          </a:p>
          <a:p>
            <a:pPr>
              <a:defRPr/>
            </a:pPr>
            <a:endParaRPr 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>
            <a:extLst>
              <a:ext uri="{FF2B5EF4-FFF2-40B4-BE49-F238E27FC236}">
                <a16:creationId xmlns:a16="http://schemas.microsoft.com/office/drawing/2014/main" id="{D60DB3B2-E15D-B347-BC40-87907D6069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3850" y="0"/>
            <a:ext cx="8229600" cy="1143000"/>
          </a:xfrm>
        </p:spPr>
        <p:txBody>
          <a:bodyPr/>
          <a:lstStyle/>
          <a:p>
            <a:r>
              <a:rPr lang="en-US" altLang="en-US" sz="3600"/>
              <a:t>Terminology</a:t>
            </a:r>
            <a:r>
              <a:rPr lang="en-US" altLang="en-US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522CB-6E2B-CF43-AF30-75EB2F9EE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92150"/>
            <a:ext cx="8229600" cy="482441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sz="2000" dirty="0" err="1"/>
              <a:t>delegates.xml</a:t>
            </a:r>
            <a:r>
              <a:rPr lang="en-US" sz="2000" dirty="0"/>
              <a:t> file</a:t>
            </a:r>
          </a:p>
          <a:p>
            <a:pPr marL="0" indent="0">
              <a:buFontTx/>
              <a:buNone/>
              <a:defRPr/>
            </a:pPr>
            <a:r>
              <a:rPr lang="en-US" sz="2000" dirty="0"/>
              <a:t>      -  contains definitions of delegates in the software</a:t>
            </a:r>
          </a:p>
          <a:p>
            <a:pPr marL="0" indent="0">
              <a:buFontTx/>
              <a:buNone/>
              <a:defRPr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sz="2000" dirty="0" err="1"/>
              <a:t>policy.xml</a:t>
            </a:r>
            <a:r>
              <a:rPr lang="en-US" sz="2000" dirty="0"/>
              <a:t> file </a:t>
            </a:r>
          </a:p>
          <a:p>
            <a:pPr lvl="1">
              <a:buFontTx/>
              <a:buChar char="-"/>
              <a:defRPr/>
            </a:pPr>
            <a:r>
              <a:rPr lang="en-US" sz="2000" dirty="0" err="1"/>
              <a:t>policy.xml</a:t>
            </a:r>
            <a:r>
              <a:rPr lang="en-US" sz="2000" dirty="0"/>
              <a:t> is a security policy configuration file</a:t>
            </a:r>
          </a:p>
          <a:p>
            <a:pPr lvl="1">
              <a:buFontTx/>
              <a:buChar char="-"/>
              <a:defRPr/>
            </a:pPr>
            <a:r>
              <a:rPr lang="en-US" sz="2000" dirty="0"/>
              <a:t>It has information about the accessibility of delegates</a:t>
            </a:r>
          </a:p>
          <a:p>
            <a:pPr marL="457200" lvl="1" indent="0">
              <a:buFontTx/>
              <a:buNone/>
              <a:defRPr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Magic Bytes in an Image</a:t>
            </a:r>
          </a:p>
          <a:p>
            <a:pPr marL="457200" lvl="1" indent="0">
              <a:buFontTx/>
              <a:buNone/>
              <a:defRPr/>
            </a:pPr>
            <a:r>
              <a:rPr lang="en-US" sz="2000" dirty="0"/>
              <a:t>-  Specialized character set to identify type of an image</a:t>
            </a:r>
          </a:p>
          <a:p>
            <a:pPr marL="457200" lvl="1" indent="0">
              <a:buFontTx/>
              <a:buNone/>
              <a:defRPr/>
            </a:pPr>
            <a:r>
              <a:rPr lang="en-US" sz="2000" dirty="0"/>
              <a:t>-  F</a:t>
            </a:r>
            <a:r>
              <a:rPr lang="pt" sz="2000" dirty="0" err="1"/>
              <a:t>or</a:t>
            </a:r>
            <a:r>
              <a:rPr lang="pt" sz="2000" dirty="0"/>
              <a:t> </a:t>
            </a:r>
            <a:r>
              <a:rPr lang="pt" sz="2000" dirty="0" err="1"/>
              <a:t>eg</a:t>
            </a:r>
            <a:r>
              <a:rPr lang="pt" sz="2000" dirty="0"/>
              <a:t>: 89 50 4E 47 0D 0A 1A 0A  in  </a:t>
            </a:r>
            <a:r>
              <a:rPr lang="pt" sz="2000" dirty="0" err="1"/>
              <a:t>png</a:t>
            </a:r>
            <a:r>
              <a:rPr lang="pt" sz="2000" dirty="0"/>
              <a:t> file</a:t>
            </a:r>
            <a:endParaRPr lang="en-US" sz="2000" dirty="0"/>
          </a:p>
          <a:p>
            <a:pPr>
              <a:defRPr/>
            </a:pP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BDB8C684-5337-4A43-B28F-9FD9DF3639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670FF-60DC-7F4E-BCAD-0F87F14E7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" sz="2000" dirty="0"/>
              <a:t>Define policies to enforce restrictions on the user inputs</a:t>
            </a:r>
          </a:p>
          <a:p>
            <a:pPr marL="0" indent="0">
              <a:buFontTx/>
              <a:buNone/>
              <a:defRPr/>
            </a:pPr>
            <a:endParaRPr lang="en" sz="2000" dirty="0"/>
          </a:p>
          <a:p>
            <a:pPr>
              <a:defRPr/>
            </a:pPr>
            <a:r>
              <a:rPr lang="en" sz="2000" dirty="0"/>
              <a:t>Check not only the extension, but the contents of the header file and decide whether to store the file on server or discard it</a:t>
            </a:r>
          </a:p>
          <a:p>
            <a:pPr marL="0" indent="0">
              <a:buFontTx/>
              <a:buNone/>
              <a:defRPr/>
            </a:pPr>
            <a:r>
              <a:rPr lang="en" sz="2000" dirty="0"/>
              <a:t>     	</a:t>
            </a:r>
            <a:r>
              <a:rPr lang="en" sz="1800" dirty="0"/>
              <a:t>Magic Bytes : </a:t>
            </a:r>
          </a:p>
          <a:p>
            <a:pPr marL="457200" lvl="1" indent="0">
              <a:buFontTx/>
              <a:buNone/>
              <a:defRPr/>
            </a:pPr>
            <a:r>
              <a:rPr lang="en-US" sz="1800" dirty="0"/>
              <a:t>		Specialized character set to identify type of an image</a:t>
            </a:r>
          </a:p>
          <a:p>
            <a:pPr marL="457200" lvl="1" indent="0">
              <a:buFontTx/>
              <a:buNone/>
              <a:defRPr/>
            </a:pPr>
            <a:r>
              <a:rPr lang="en-US" sz="1800" dirty="0"/>
              <a:t> 		 F</a:t>
            </a:r>
            <a:r>
              <a:rPr lang="pt" sz="1800" dirty="0" err="1"/>
              <a:t>or</a:t>
            </a:r>
            <a:r>
              <a:rPr lang="pt" sz="1800" dirty="0"/>
              <a:t> </a:t>
            </a:r>
            <a:r>
              <a:rPr lang="pt" sz="1800" dirty="0" err="1"/>
              <a:t>eg</a:t>
            </a:r>
            <a:r>
              <a:rPr lang="pt" sz="1800" dirty="0"/>
              <a:t>: 89 50 4E 47 0D 0A 1A 0A  in  </a:t>
            </a:r>
            <a:r>
              <a:rPr lang="pt" sz="1800" dirty="0" err="1"/>
              <a:t>png</a:t>
            </a:r>
            <a:r>
              <a:rPr lang="pt" sz="1800" dirty="0"/>
              <a:t> file</a:t>
            </a:r>
          </a:p>
          <a:p>
            <a:pPr marL="457200" lvl="1" indent="0">
              <a:buFontTx/>
              <a:buNone/>
              <a:defRPr/>
            </a:pPr>
            <a:r>
              <a:rPr lang="en" sz="2000" dirty="0"/>
              <a:t>	</a:t>
            </a:r>
          </a:p>
          <a:p>
            <a:pPr>
              <a:defRPr/>
            </a:pPr>
            <a:r>
              <a:rPr lang="en" sz="2000" dirty="0"/>
              <a:t>Keep updating your software to the latest versions for the patches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>
            <a:extLst>
              <a:ext uri="{FF2B5EF4-FFF2-40B4-BE49-F238E27FC236}">
                <a16:creationId xmlns:a16="http://schemas.microsoft.com/office/drawing/2014/main" id="{2E78E620-58FC-FF4D-92FF-C19C2FD6E3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0"/>
            <a:ext cx="8229600" cy="908050"/>
          </a:xfrm>
        </p:spPr>
        <p:txBody>
          <a:bodyPr/>
          <a:lstStyle/>
          <a:p>
            <a:r>
              <a:rPr lang="en-US" altLang="en-US" sz="3600" dirty="0"/>
              <a:t>Demo</a:t>
            </a:r>
          </a:p>
        </p:txBody>
      </p:sp>
      <p:pic>
        <p:nvPicPr>
          <p:cNvPr id="2" name="movie4demosns.mp4">
            <a:hlinkClick r:id="" action="ppaction://media"/>
            <a:extLst>
              <a:ext uri="{FF2B5EF4-FFF2-40B4-BE49-F238E27FC236}">
                <a16:creationId xmlns:a16="http://schemas.microsoft.com/office/drawing/2014/main" id="{90238305-EA54-4849-92A1-19FA56E594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5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2931-F45A-C849-9841-19592190B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4CED6-74EF-B746-91AA-1C28B7AAB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youtu.be</a:t>
            </a:r>
            <a:r>
              <a:rPr lang="en-US" dirty="0">
                <a:hlinkClick r:id="rId2"/>
              </a:rPr>
              <a:t>/-MBb86lTDcI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168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88F2B190-F8C1-8645-8CA4-F8744877DB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5175"/>
            <a:ext cx="8229600" cy="1143000"/>
          </a:xfrm>
        </p:spPr>
        <p:txBody>
          <a:bodyPr/>
          <a:lstStyle/>
          <a:p>
            <a:r>
              <a:rPr lang="en-US" altLang="en-US"/>
              <a:t>Thank you </a:t>
            </a:r>
          </a:p>
        </p:txBody>
      </p:sp>
      <p:sp>
        <p:nvSpPr>
          <p:cNvPr id="20482" name="Content Placeholder 2">
            <a:extLst>
              <a:ext uri="{FF2B5EF4-FFF2-40B4-BE49-F238E27FC236}">
                <a16:creationId xmlns:a16="http://schemas.microsoft.com/office/drawing/2014/main" id="{D5E8E731-0F92-FB4C-8DC3-BAB40DCD5D8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58888" y="2495550"/>
            <a:ext cx="7140575" cy="965200"/>
          </a:xfrm>
        </p:spPr>
        <p:txBody>
          <a:bodyPr/>
          <a:lstStyle/>
          <a:p>
            <a:pPr marL="0" indent="0" algn="ctr">
              <a:buFontTx/>
              <a:buNone/>
            </a:pPr>
            <a:r>
              <a:rPr lang="en-US" altLang="en-US"/>
              <a:t>Have a Secure World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{ED63E750-E1D8-1D4A-A6D7-21EDE3B27B1D}tf16401378</Template>
  <TotalTime>1569</TotalTime>
  <Words>281</Words>
  <Application>Microsoft Macintosh PowerPoint</Application>
  <PresentationFormat>On-screen Show (4:3)</PresentationFormat>
  <Paragraphs>53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Diseño predeterminado</vt:lpstr>
      <vt:lpstr>SECURITY FOR NETWORKED SYSTEMS</vt:lpstr>
      <vt:lpstr>         Remote Code Execution           ImageMagick - Tragick</vt:lpstr>
      <vt:lpstr>Problem - Motivation</vt:lpstr>
      <vt:lpstr>Working of ImageMagick</vt:lpstr>
      <vt:lpstr>Terminology </vt:lpstr>
      <vt:lpstr>Approaches</vt:lpstr>
      <vt:lpstr>Demo</vt:lpstr>
      <vt:lpstr>PowerPoint Presentation</vt:lpstr>
      <vt:lpstr>Thank you 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Mariajose</dc:creator>
  <cp:lastModifiedBy>Swargam, Prashanth</cp:lastModifiedBy>
  <cp:revision>281</cp:revision>
  <dcterms:created xsi:type="dcterms:W3CDTF">2010-05-23T14:28:12Z</dcterms:created>
  <dcterms:modified xsi:type="dcterms:W3CDTF">2018-12-06T05:40:01Z</dcterms:modified>
</cp:coreProperties>
</file>